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  <p:sldMasterId id="2147483741" r:id="rId6"/>
    <p:sldMasterId id="214748374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 Light"/>
      <p:regular r:id="rId26"/>
      <p:bold r:id="rId27"/>
      <p:italic r:id="rId28"/>
      <p:boldItalic r:id="rId29"/>
    </p:embeddedFont>
    <p:embeddedFont>
      <p:font typeface="Google Sans"/>
      <p:regular r:id="rId30"/>
      <p:bold r:id="rId31"/>
      <p:italic r:id="rId32"/>
      <p:boldItalic r:id="rId33"/>
    </p:embeddedFont>
    <p:embeddedFont>
      <p:font typeface="Google Sans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Open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OpenSansLight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Light-italic.fntdata"/><Relationship Id="rId47" Type="http://schemas.openxmlformats.org/officeDocument/2006/relationships/font" Target="fonts/OpenSansLight-bold.fntdata"/><Relationship Id="rId49" Type="http://schemas.openxmlformats.org/officeDocument/2006/relationships/font" Target="fonts/OpenSans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GoogleSans-bold.fntdata"/><Relationship Id="rId30" Type="http://schemas.openxmlformats.org/officeDocument/2006/relationships/font" Target="fonts/GoogleSans-regular.fntdata"/><Relationship Id="rId33" Type="http://schemas.openxmlformats.org/officeDocument/2006/relationships/font" Target="fonts/GoogleSans-boldItalic.fntdata"/><Relationship Id="rId32" Type="http://schemas.openxmlformats.org/officeDocument/2006/relationships/font" Target="fonts/GoogleSans-italic.fntdata"/><Relationship Id="rId35" Type="http://schemas.openxmlformats.org/officeDocument/2006/relationships/font" Target="fonts/GoogleSansMedium-bold.fntdata"/><Relationship Id="rId34" Type="http://schemas.openxmlformats.org/officeDocument/2006/relationships/font" Target="fonts/GoogleSansMedium-regular.fntdata"/><Relationship Id="rId37" Type="http://schemas.openxmlformats.org/officeDocument/2006/relationships/font" Target="fonts/GoogleSansMedium-boldItalic.fntdata"/><Relationship Id="rId36" Type="http://schemas.openxmlformats.org/officeDocument/2006/relationships/font" Target="fonts/GoogleSansMedium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2.xml"/><Relationship Id="rId22" Type="http://schemas.openxmlformats.org/officeDocument/2006/relationships/font" Target="fonts/Roboto-regular.fntdata"/><Relationship Id="rId21" Type="http://schemas.openxmlformats.org/officeDocument/2006/relationships/slide" Target="slides/slide13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RobotoMono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Light-italic.fntdata"/><Relationship Id="rId27" Type="http://schemas.openxmlformats.org/officeDocument/2006/relationships/font" Target="fonts/RobotoMonoLight-bold.fntdata"/><Relationship Id="rId29" Type="http://schemas.openxmlformats.org/officeDocument/2006/relationships/font" Target="fonts/RobotoMonoLight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4804f2452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4804f2452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4ce6d71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4ce6d71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4ce6d71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4ce6d71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24c00a0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24c00a0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4804f2452_0_1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e4804f2452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1fccf43b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1fccf43b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1cd3876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1cd3876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2217091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2217091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2217091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2217091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1cd3876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1cd3876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2217091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2217091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4ce6d71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4ce6d7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4ce6d71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4ce6d71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○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■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●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9" name="Google Shape;179;p33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 showMasterSp="0">
  <p:cSld name="Presentation Title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 1">
  <p:cSld name="CUSTOM_7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43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17" name="Google Shape;217;p44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8" name="Google Shape;218;p44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9" name="Google Shape;219;p44"/>
          <p:cNvSpPr txBox="1"/>
          <p:nvPr>
            <p:ph idx="12" type="sldNum"/>
          </p:nvPr>
        </p:nvSpPr>
        <p:spPr>
          <a:xfrm>
            <a:off x="6583680" y="4783455"/>
            <a:ext cx="210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4" name="Google Shape;224;p45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32" name="Google Shape;232;p47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37" name="Google Shape;237;p48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238" name="Google Shape;238;p48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42" name="Google Shape;242;p49"/>
          <p:cNvSpPr txBox="1"/>
          <p:nvPr>
            <p:ph idx="2" type="title"/>
          </p:nvPr>
        </p:nvSpPr>
        <p:spPr>
          <a:xfrm>
            <a:off x="2084555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46" name="Google Shape;246;p50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50" name="Google Shape;250;p51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252" name="Google Shape;252;p51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56" name="Google Shape;256;p52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3"/>
          <p:cNvSpPr txBox="1"/>
          <p:nvPr>
            <p:ph type="title"/>
          </p:nvPr>
        </p:nvSpPr>
        <p:spPr>
          <a:xfrm>
            <a:off x="734541" y="736041"/>
            <a:ext cx="3125400" cy="823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60" name="Google Shape;260;p53"/>
          <p:cNvSpPr txBox="1"/>
          <p:nvPr>
            <p:ph idx="2" type="title"/>
          </p:nvPr>
        </p:nvSpPr>
        <p:spPr>
          <a:xfrm>
            <a:off x="734541" y="1603519"/>
            <a:ext cx="31254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61" name="Google Shape;261;p53"/>
          <p:cNvSpPr txBox="1"/>
          <p:nvPr>
            <p:ph idx="3" type="title"/>
          </p:nvPr>
        </p:nvSpPr>
        <p:spPr>
          <a:xfrm>
            <a:off x="734541" y="2152163"/>
            <a:ext cx="31254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4"/>
          <p:cNvSpPr txBox="1"/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65" name="Google Shape;265;p54"/>
          <p:cNvSpPr txBox="1"/>
          <p:nvPr>
            <p:ph idx="2" type="title"/>
          </p:nvPr>
        </p:nvSpPr>
        <p:spPr>
          <a:xfrm>
            <a:off x="1456994" y="3181762"/>
            <a:ext cx="48426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1" name="Google Shape;271;p57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72" name="Google Shape;272;p57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5" name="Google Shape;275;p5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76" name="Google Shape;276;p5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59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80" name="Google Shape;280;p59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81" name="Google Shape;281;p5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–White">
  <p:cSld name="TITLE_AND_BODY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0"/>
          <p:cNvSpPr txBox="1"/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84" name="Google Shape;284;p60"/>
          <p:cNvSpPr txBox="1"/>
          <p:nvPr>
            <p:ph idx="2" type="title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5" name="Google Shape;295;p6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6" name="Google Shape;296;p63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0" name="Google Shape;300;p64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1" name="Google Shape;301;p6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5" name="Google Shape;305;p6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6" name="Google Shape;306;p6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6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0" name="Google Shape;310;p66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1" name="Google Shape;311;p6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67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16" name="Google Shape;316;p67"/>
          <p:cNvSpPr txBox="1"/>
          <p:nvPr>
            <p:ph idx="2" type="subTitle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7" name="Google Shape;317;p67"/>
          <p:cNvSpPr txBox="1"/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8" name="Google Shape;318;p67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68"/>
          <p:cNvSpPr txBox="1"/>
          <p:nvPr>
            <p:ph idx="1" type="body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3" name="Google Shape;323;p68"/>
          <p:cNvSpPr txBox="1"/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24" name="Google Shape;324;p68"/>
          <p:cNvSpPr txBox="1"/>
          <p:nvPr>
            <p:ph idx="2" type="subTitle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25" name="Google Shape;325;p68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9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1" name="Google Shape;331;p69"/>
          <p:cNvSpPr txBox="1"/>
          <p:nvPr>
            <p:ph idx="1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2" name="Google Shape;332;p69"/>
          <p:cNvSpPr txBox="1"/>
          <p:nvPr>
            <p:ph idx="2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3" name="Google Shape;333;p69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70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8" name="Google Shape;338;p70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39" name="Google Shape;339;p70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0" name="Google Shape;340;p7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71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5" name="Google Shape;345;p71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6" name="Google Shape;346;p71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7" name="Google Shape;347;p7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72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52" name="Google Shape;352;p72"/>
          <p:cNvSpPr txBox="1"/>
          <p:nvPr>
            <p:ph idx="1" type="body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3" name="Google Shape;353;p72"/>
          <p:cNvSpPr txBox="1"/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54" name="Google Shape;354;p72"/>
          <p:cNvSpPr txBox="1"/>
          <p:nvPr>
            <p:ph idx="2" type="subTitle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55" name="Google Shape;355;p7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3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74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3" name="Google Shape;363;p74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4" name="Google Shape;364;p7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5" name="Google Shape;365;p74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75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0" name="Google Shape;370;p75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1" name="Google Shape;371;p75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2" name="Google Shape;372;p7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7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7" name="Google Shape;377;p76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8" name="Google Shape;378;p76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9" name="Google Shape;379;p7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3" name="Google Shape;383;p77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4" name="Google Shape;384;p77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5" name="Google Shape;385;p7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○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■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●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89" name="Google Shape;389;p78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78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9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5" name="Google Shape;395;p79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6" name="Google Shape;396;p79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7" name="Google Shape;397;p79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80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02" name="Google Shape;402;p80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3" name="Google Shape;403;p80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04" name="Google Shape;404;p8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1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81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09" name="Google Shape;409;p81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0" name="Google Shape;410;p81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1" name="Google Shape;411;p8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2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5" name="Google Shape;415;p82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6" name="Google Shape;416;p82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3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0" name="Google Shape;420;p83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1" name="Google Shape;421;p83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5" name="Google Shape;425;p84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6" name="Google Shape;426;p8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/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0" name="Google Shape;430;p85"/>
          <p:cNvSpPr txBox="1"/>
          <p:nvPr>
            <p:ph idx="1" type="subTitle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1" name="Google Shape;431;p8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6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37" name="Google Shape;437;p87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438" name="Google Shape;438;p87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1" name="Google Shape;441;p8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442" name="Google Shape;442;p88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0"/>
          <p:cNvSpPr txBox="1"/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47" name="Google Shape;44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 showMasterSp="0">
  <p:cSld name="Presenta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 1">
  <p:cSld name="CUSTOM_7_2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2"/>
          <p:cNvSpPr txBox="1"/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92"/>
          <p:cNvSpPr txBox="1"/>
          <p:nvPr>
            <p:ph idx="1" type="subTitle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3"/>
          <p:cNvSpPr txBox="1"/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45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54" name="Google Shape;454;p93"/>
          <p:cNvSpPr txBox="1"/>
          <p:nvPr>
            <p:ph idx="11" type="ftr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55" name="Google Shape;455;p93"/>
          <p:cNvSpPr txBox="1"/>
          <p:nvPr>
            <p:ph idx="10" type="dt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56" name="Google Shape;456;p93"/>
          <p:cNvSpPr txBox="1"/>
          <p:nvPr>
            <p:ph idx="12" type="sldNum"/>
          </p:nvPr>
        </p:nvSpPr>
        <p:spPr>
          <a:xfrm>
            <a:off x="6583680" y="4783455"/>
            <a:ext cx="21030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hoto Left Blue">
  <p:cSld name="CUSTOM_3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4"/>
          <p:cNvSpPr txBox="1"/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0" name="Google Shape;460;p94"/>
          <p:cNvSpPr txBox="1"/>
          <p:nvPr>
            <p:ph idx="1" type="body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61" name="Google Shape;461;p9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5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b="0" i="0" sz="5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5" name="Google Shape;465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6" name="Google Shape;46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image" Target="../media/image28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5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2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62"/>
          <p:cNvSpPr txBox="1"/>
          <p:nvPr>
            <p:ph idx="1" type="body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0" name="Google Shape;290;p62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2"/>
          <p:cNvSpPr txBox="1"/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6.gif"/><Relationship Id="rId5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6"/>
          <p:cNvSpPr txBox="1"/>
          <p:nvPr>
            <p:ph type="title"/>
          </p:nvPr>
        </p:nvSpPr>
        <p:spPr>
          <a:xfrm>
            <a:off x="1161675" y="2104200"/>
            <a:ext cx="5657700" cy="935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Advanced</a:t>
            </a:r>
            <a:r>
              <a:rPr b="1" lang="en" sz="2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Data Visualization </a:t>
            </a:r>
            <a:endParaRPr b="1" sz="2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#Second_Session</a:t>
            </a:r>
            <a:endParaRPr b="1" sz="2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96"/>
          <p:cNvSpPr txBox="1"/>
          <p:nvPr>
            <p:ph idx="1" type="subTitle"/>
          </p:nvPr>
        </p:nvSpPr>
        <p:spPr>
          <a:xfrm>
            <a:off x="3280875" y="3607547"/>
            <a:ext cx="1419300" cy="300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2021-2022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5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05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6" name="Google Shape;536;p105"/>
          <p:cNvSpPr txBox="1"/>
          <p:nvPr/>
        </p:nvSpPr>
        <p:spPr>
          <a:xfrm>
            <a:off x="-40475" y="638850"/>
            <a:ext cx="96594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When you should use a Heatmap</a:t>
            </a:r>
            <a:endParaRPr b="1"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Heatmaps are used to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show relationships between two variables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, </a:t>
            </a:r>
            <a:endParaRPr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one plotted on each axis. By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observing how cell colors change </a:t>
            </a:r>
            <a:endParaRPr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across each axis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, you can observe if there are any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patterns 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in value for </a:t>
            </a:r>
            <a:endParaRPr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one or both variables.</a:t>
            </a:r>
            <a:endParaRPr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400"/>
              </a:spcAft>
              <a:buNone/>
            </a:pPr>
            <a:r>
              <a:t/>
            </a:r>
            <a:endParaRPr b="1"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06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06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b="1" sz="5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106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06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7"/>
          <p:cNvSpPr txBox="1"/>
          <p:nvPr/>
        </p:nvSpPr>
        <p:spPr>
          <a:xfrm>
            <a:off x="689125" y="1618000"/>
            <a:ext cx="7850100" cy="14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>
                <a:solidFill>
                  <a:srgbClr val="00B050"/>
                </a:solidFill>
              </a:rPr>
              <a:t>   Questions </a:t>
            </a:r>
            <a:r>
              <a:rPr lang="en" sz="6600">
                <a:solidFill>
                  <a:srgbClr val="4285F4"/>
                </a:solidFill>
              </a:rPr>
              <a:t>Time</a:t>
            </a:r>
            <a:endParaRPr sz="66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50" name="Google Shape;550;p107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509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3400" y="1567088"/>
            <a:ext cx="4508750" cy="23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8"/>
          <p:cNvSpPr txBox="1"/>
          <p:nvPr>
            <p:ph type="title"/>
          </p:nvPr>
        </p:nvSpPr>
        <p:spPr>
          <a:xfrm>
            <a:off x="425825" y="1758000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0" i="0" sz="40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7" name="Google Shape;557;p108"/>
          <p:cNvPicPr preferRelativeResize="0"/>
          <p:nvPr/>
        </p:nvPicPr>
        <p:blipFill rotWithShape="1">
          <a:blip r:embed="rId4">
            <a:alphaModFix/>
          </a:blip>
          <a:srcRect b="0" l="0" r="2666" t="0"/>
          <a:stretch/>
        </p:blipFill>
        <p:spPr>
          <a:xfrm>
            <a:off x="5082150" y="1397200"/>
            <a:ext cx="755910" cy="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08"/>
          <p:cNvSpPr txBox="1"/>
          <p:nvPr>
            <p:ph idx="1" type="subTitle"/>
          </p:nvPr>
        </p:nvSpPr>
        <p:spPr>
          <a:xfrm>
            <a:off x="425825" y="2408850"/>
            <a:ext cx="76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Very much!</a:t>
            </a:r>
            <a:endParaRPr i="0" sz="4000" u="none" cap="none" strike="noStrike">
              <a:solidFill>
                <a:schemeClr val="accent1"/>
              </a:solidFill>
            </a:endParaRPr>
          </a:p>
        </p:txBody>
      </p:sp>
      <p:sp>
        <p:nvSpPr>
          <p:cNvPr id="559" name="Google Shape;559;p108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08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108"/>
          <p:cNvPicPr preferRelativeResize="0"/>
          <p:nvPr/>
        </p:nvPicPr>
        <p:blipFill rotWithShape="1">
          <a:blip r:embed="rId5">
            <a:alphaModFix/>
          </a:blip>
          <a:srcRect b="31717" l="0" r="0" t="30252"/>
          <a:stretch/>
        </p:blipFill>
        <p:spPr>
          <a:xfrm>
            <a:off x="121279" y="4333900"/>
            <a:ext cx="3702548" cy="6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7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610801" y="539677"/>
            <a:ext cx="4188723" cy="6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7"/>
          <p:cNvSpPr txBox="1"/>
          <p:nvPr/>
        </p:nvSpPr>
        <p:spPr>
          <a:xfrm>
            <a:off x="1891348" y="1400577"/>
            <a:ext cx="5361300" cy="271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Table OF Content:</a:t>
            </a:r>
            <a:endParaRPr b="1" sz="2300">
              <a:solidFill>
                <a:schemeClr val="accent1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Google Sans"/>
              <a:buAutoNum type="arabicPeriod"/>
            </a:pPr>
            <a:r>
              <a:rPr b="1" lang="en" sz="2100">
                <a:solidFill>
                  <a:schemeClr val="l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Pie Chart</a:t>
            </a:r>
            <a:endParaRPr b="1" sz="2100">
              <a:solidFill>
                <a:schemeClr val="l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Google Sans"/>
              <a:buAutoNum type="arabicPeriod"/>
            </a:pPr>
            <a:r>
              <a:rPr b="1" lang="en" sz="2100">
                <a:solidFill>
                  <a:schemeClr val="l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Distplots</a:t>
            </a:r>
            <a:endParaRPr b="1" sz="2100">
              <a:solidFill>
                <a:schemeClr val="l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2.1   </a:t>
            </a:r>
            <a:r>
              <a:rPr b="1"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r>
              <a:rPr b="1" lang="en" sz="2100">
                <a:solidFill>
                  <a:schemeClr val="l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2100">
              <a:solidFill>
                <a:schemeClr val="l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Google Sans"/>
              <a:buAutoNum type="arabicPeriod"/>
            </a:pPr>
            <a:r>
              <a:rPr b="1" lang="en" sz="2100">
                <a:solidFill>
                  <a:schemeClr val="lt2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Heatmaps </a:t>
            </a:r>
            <a:endParaRPr b="1" sz="2100">
              <a:solidFill>
                <a:schemeClr val="lt2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8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8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5" name="Google Shape;485;p98"/>
          <p:cNvSpPr txBox="1"/>
          <p:nvPr/>
        </p:nvSpPr>
        <p:spPr>
          <a:xfrm>
            <a:off x="188125" y="486450"/>
            <a:ext cx="96594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Pie Chart ( Circle Chart ):</a:t>
            </a:r>
            <a:endParaRPr b="1" sz="2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pie chart is a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circular statistical graphic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, which is divided into</a:t>
            </a: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slices 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to illustrate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numerical proportion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In a pie chart, the arc length of each slice and consequently its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central angle 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and area is proportional to the quantity it represents.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99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99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99"/>
          <p:cNvSpPr txBox="1"/>
          <p:nvPr/>
        </p:nvSpPr>
        <p:spPr>
          <a:xfrm>
            <a:off x="188125" y="562650"/>
            <a:ext cx="96594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Based on these, there are two main formulas used in pie charts:</a:t>
            </a:r>
            <a:endParaRPr b="1"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Google Sans"/>
              <a:buAutoNum type="arabicPeriod"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To calculate the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percentage 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of the given data, we use the formula: </a:t>
            </a:r>
            <a:endParaRPr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(Frequency ÷ Total Frequency) × 100 </a:t>
            </a:r>
            <a:endParaRPr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Google Sans"/>
              <a:buAutoNum type="arabicPeriod"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To convert the data into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degrees 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we use the formula:</a:t>
            </a:r>
            <a:endParaRPr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(Given Data ÷ Total value of Data) × 360°</a:t>
            </a:r>
            <a:endParaRPr b="1" sz="2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0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00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100"/>
          <p:cNvSpPr txBox="1"/>
          <p:nvPr/>
        </p:nvSpPr>
        <p:spPr>
          <a:xfrm>
            <a:off x="188125" y="638850"/>
            <a:ext cx="9659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There are two primary use cases for a pie chart:</a:t>
            </a:r>
            <a:endParaRPr b="1"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AutoNum type="arabicPeriod"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you want your audience to have a </a:t>
            </a:r>
            <a:r>
              <a:rPr b="1"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general sense of the part-to-whole </a:t>
            </a:r>
            <a:endParaRPr b="1"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relationship in your data</a:t>
            </a:r>
            <a:r>
              <a:rPr lang="en" sz="18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18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comparing </a:t>
            </a:r>
            <a:r>
              <a:rPr lang="en" sz="18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precise sizes of the slices is less important.</a:t>
            </a:r>
            <a:endParaRPr sz="18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AutoNum type="arabicPeriod"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To convey that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one segment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of the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total 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is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relatively </a:t>
            </a:r>
            <a:r>
              <a:rPr b="1"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small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or </a:t>
            </a:r>
            <a:r>
              <a:rPr b="1"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large.</a:t>
            </a:r>
            <a:endParaRPr b="1" sz="1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1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01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b="1" sz="5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101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01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02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02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102"/>
          <p:cNvSpPr txBox="1"/>
          <p:nvPr/>
        </p:nvSpPr>
        <p:spPr>
          <a:xfrm>
            <a:off x="188125" y="486450"/>
            <a:ext cx="96594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What Is a Histogram?</a:t>
            </a: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</a:t>
            </a:r>
            <a:r>
              <a:rPr b="1"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is the graphical representation of data where data is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grouped into continuous number ranges 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and each range corresponds to a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vertical bar.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698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Char char="●"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horizontal 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axis displays the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number range.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Char char="●"/>
            </a:pP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vertical 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axis (</a:t>
            </a:r>
            <a:r>
              <a:rPr b="1"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frequency</a:t>
            </a:r>
            <a:r>
              <a:rPr lang="en" sz="19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) represents the </a:t>
            </a: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amount of data that is 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    present in each range.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21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3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03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b="1" sz="5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103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03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6BA17"/>
          </a:solidFill>
          <a:ln cap="flat" cmpd="sng" w="9525">
            <a:solidFill>
              <a:srgbClr val="F6B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4"/>
          <p:cNvPicPr preferRelativeResize="0"/>
          <p:nvPr/>
        </p:nvPicPr>
        <p:blipFill rotWithShape="1">
          <a:blip r:embed="rId3">
            <a:alphaModFix/>
          </a:blip>
          <a:srcRect b="31717" l="0" r="0" t="30252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04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9" name="Google Shape;529;p104"/>
          <p:cNvSpPr txBox="1"/>
          <p:nvPr/>
        </p:nvSpPr>
        <p:spPr>
          <a:xfrm>
            <a:off x="-228600" y="606550"/>
            <a:ext cx="96594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What is a Heatmap?</a:t>
            </a:r>
            <a:endParaRPr b="1"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heatmap (aka heat map)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depicts values for a main variable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of interest across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two axis variables as a grid of colored squares. </a:t>
            </a:r>
            <a:endParaRPr sz="210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axis 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variables are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divided into ranges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like a bar chart or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histogram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, </a:t>
            </a:r>
            <a:endParaRPr sz="21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210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each cell’s color indicates the value of the main variable</a:t>
            </a:r>
            <a:r>
              <a:rPr lang="en" sz="210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in the corresponding cell range.</a:t>
            </a:r>
            <a:endParaRPr b="1" sz="21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Developer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